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4, </a:t>
            </a:r>
            <a:r>
              <a:rPr lang="en-US" dirty="0" smtClean="0"/>
              <a:t>Lecture</a:t>
            </a:r>
            <a:r>
              <a:rPr lang="en-US" baseline="0" dirty="0" smtClean="0"/>
              <a:t> </a:t>
            </a:r>
            <a:r>
              <a:rPr lang="en-US" baseline="0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4</a:t>
            </a:r>
            <a:r>
              <a:rPr lang="en-US" dirty="0" smtClean="0"/>
              <a:t>:  General Constitutional Constraints on Agency Action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1</a:t>
            </a:r>
            <a:r>
              <a:rPr lang="en-US" dirty="0" smtClean="0"/>
              <a:t>:  Procedural Due Process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Mathews v. Eldridge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Rather than seeking reconsideration, Eldridge commenced this action in Federal court asserting that a pre-termination hearing similar to that in </a:t>
            </a:r>
            <a:r>
              <a:rPr lang="en-US" i="1" dirty="0" smtClean="0"/>
              <a:t>Goldberg</a:t>
            </a:r>
            <a:r>
              <a:rPr lang="en-US" dirty="0" smtClean="0"/>
              <a:t> was constitutionally required</a:t>
            </a:r>
          </a:p>
          <a:p>
            <a:pPr lvl="2"/>
            <a:r>
              <a:rPr lang="en-US" dirty="0" smtClean="0"/>
              <a:t>The reconsideration procedures would provide a hearing which Eldridge agreed was constitutionally-sufficient, but for the fact that it occurred post-termination</a:t>
            </a:r>
          </a:p>
          <a:p>
            <a:r>
              <a:rPr lang="en-US" dirty="0" smtClean="0"/>
              <a:t>Issue:  is an individualized </a:t>
            </a:r>
            <a:r>
              <a:rPr lang="en-US" i="1" dirty="0" smtClean="0"/>
              <a:t>Goldberg</a:t>
            </a:r>
            <a:r>
              <a:rPr lang="en-US" dirty="0" smtClean="0"/>
              <a:t>-style hearing required pre-deprivation in cases of Social Security Disability benefits?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Mathews v. Eldridge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Holding:  (Surprisingly!)  No.  A pre-termination hearing is </a:t>
            </a:r>
            <a:r>
              <a:rPr lang="en-US" u="sng" dirty="0" smtClean="0"/>
              <a:t>not</a:t>
            </a:r>
            <a:r>
              <a:rPr lang="en-US" dirty="0" smtClean="0"/>
              <a:t> required.</a:t>
            </a:r>
          </a:p>
          <a:p>
            <a:r>
              <a:rPr lang="en-US" dirty="0" smtClean="0"/>
              <a:t>Reasoning:</a:t>
            </a:r>
          </a:p>
          <a:p>
            <a:pPr lvl="1"/>
            <a:r>
              <a:rPr lang="en-US" dirty="0" smtClean="0"/>
              <a:t>Established a three-factor test for determining the degree of due process required in agency action:</a:t>
            </a:r>
          </a:p>
          <a:p>
            <a:pPr lvl="2"/>
            <a:r>
              <a:rPr lang="en-US" dirty="0" smtClean="0"/>
              <a:t>(1) the private interest affected by the official action</a:t>
            </a:r>
          </a:p>
          <a:p>
            <a:pPr lvl="2"/>
            <a:r>
              <a:rPr lang="en-US" dirty="0" smtClean="0"/>
              <a:t>(2) the risk of erroneous deprivation under current procedures, and the probable value of additional procedures</a:t>
            </a:r>
          </a:p>
          <a:p>
            <a:pPr lvl="2"/>
            <a:r>
              <a:rPr lang="en-US" dirty="0" smtClean="0"/>
              <a:t>(3) Government’s interest in minimizing fiscal/administrative burdens imposed by such additional procedures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Mathews v. Eldridge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Reasoning (</a:t>
            </a:r>
            <a:r>
              <a:rPr lang="en-US" dirty="0" err="1" smtClean="0"/>
              <a:t>con’t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Applying the 3-part test, the Court determined that the risk of erroneous deprivation in disability cases was lower than the risk in welfare cases</a:t>
            </a:r>
          </a:p>
          <a:p>
            <a:pPr lvl="2"/>
            <a:r>
              <a:rPr lang="en-US" dirty="0" smtClean="0"/>
              <a:t>Eligibility for disability benefits is unrelated to income</a:t>
            </a:r>
          </a:p>
          <a:p>
            <a:pPr lvl="2"/>
            <a:r>
              <a:rPr lang="en-US" dirty="0" smtClean="0"/>
              <a:t>Acknowledges that the delay in correcting an erroneous deprivation is substantial and likely to exceed </a:t>
            </a:r>
            <a:r>
              <a:rPr lang="en-US" u="sng" dirty="0" smtClean="0"/>
              <a:t>one year</a:t>
            </a:r>
            <a:endParaRPr lang="en-US" dirty="0" smtClean="0"/>
          </a:p>
          <a:p>
            <a:pPr lvl="2"/>
            <a:r>
              <a:rPr lang="en-US" dirty="0" smtClean="0"/>
              <a:t>But notes that other sources of income – including welfare benefits – may be available to the recipient</a:t>
            </a:r>
          </a:p>
          <a:p>
            <a:pPr lvl="3"/>
            <a:r>
              <a:rPr lang="en-US" dirty="0" smtClean="0"/>
              <a:t>Thus disability benefits do </a:t>
            </a:r>
            <a:r>
              <a:rPr lang="en-US" u="sng" dirty="0" smtClean="0"/>
              <a:t>not</a:t>
            </a:r>
            <a:r>
              <a:rPr lang="en-US" dirty="0" smtClean="0"/>
              <a:t> meet the “very margin of subsistence” test applied in </a:t>
            </a:r>
            <a:r>
              <a:rPr lang="en-US" i="1" dirty="0" smtClean="0"/>
              <a:t>Goldberg</a:t>
            </a:r>
            <a:endParaRPr lang="en-US" dirty="0" smtClean="0"/>
          </a:p>
          <a:p>
            <a:pPr lvl="1"/>
            <a:r>
              <a:rPr lang="en-US" dirty="0" smtClean="0"/>
              <a:t>Do you find this reasoning persuasive?</a:t>
            </a:r>
          </a:p>
          <a:p>
            <a:pPr lvl="2"/>
            <a:r>
              <a:rPr lang="en-US" dirty="0" smtClean="0"/>
              <a:t>What were Mr. Eldridge’s actual circumstances?</a:t>
            </a:r>
          </a:p>
          <a:p>
            <a:pPr lvl="2"/>
            <a:r>
              <a:rPr lang="en-US" dirty="0" smtClean="0"/>
              <a:t>Is welfare a “scarce” resource?  How long is the wait for an </a:t>
            </a:r>
            <a:r>
              <a:rPr lang="en-US" u="sng" dirty="0" smtClean="0"/>
              <a:t>eligible</a:t>
            </a:r>
            <a:r>
              <a:rPr lang="en-US" dirty="0" smtClean="0"/>
              <a:t> recipient to start receiving welfare benefits?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Due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Addresses the Constitutional requirements for adequate procedural safeguards in government action</a:t>
            </a:r>
          </a:p>
          <a:p>
            <a:pPr lvl="1"/>
            <a:r>
              <a:rPr lang="en-US" dirty="0" smtClean="0"/>
              <a:t>Applies in (probably) heightened form to agency action because agencies are not expressly in the Constitution</a:t>
            </a:r>
          </a:p>
          <a:p>
            <a:r>
              <a:rPr lang="en-US" dirty="0" smtClean="0"/>
              <a:t>Two sources:</a:t>
            </a:r>
          </a:p>
          <a:p>
            <a:pPr lvl="1"/>
            <a:r>
              <a:rPr lang="en-US" dirty="0" smtClean="0"/>
              <a:t>Fifth Amendment:  “[n]o person shall . . . be deprived of life, liberty, or property without due process of law”</a:t>
            </a:r>
          </a:p>
          <a:p>
            <a:pPr lvl="1"/>
            <a:r>
              <a:rPr lang="en-US" dirty="0" smtClean="0"/>
              <a:t>Fourteenth Amendment:  “[n]o State shall . . . deprive any person of life, liberty, or property, without due process of law”</a:t>
            </a:r>
          </a:p>
          <a:p>
            <a:r>
              <a:rPr lang="en-US" dirty="0" smtClean="0"/>
              <a:t>Rise of the administrative state has led to an expanded role for the due process clause as “checks” on agency action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Goldberg v. Kelly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Goldbery</a:t>
            </a:r>
            <a:r>
              <a:rPr lang="en-US" i="1" dirty="0" smtClean="0"/>
              <a:t> v. Kelly</a:t>
            </a:r>
            <a:r>
              <a:rPr lang="en-US" dirty="0" smtClean="0"/>
              <a:t> (1970)</a:t>
            </a:r>
          </a:p>
          <a:p>
            <a:r>
              <a:rPr lang="en-US" dirty="0" smtClean="0"/>
              <a:t>Background:</a:t>
            </a:r>
          </a:p>
          <a:p>
            <a:pPr lvl="1"/>
            <a:r>
              <a:rPr lang="en-US" dirty="0" smtClean="0"/>
              <a:t>Residents receiving federal welfare assistance challenged the adequacy of New York State’s procedures for termination of benefits</a:t>
            </a:r>
          </a:p>
          <a:p>
            <a:pPr lvl="1"/>
            <a:r>
              <a:rPr lang="en-US" dirty="0" smtClean="0"/>
              <a:t>Procedures do not provide for a “pre-termination” oral hearing including the presentation of evidence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Goldberg v. Kelly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Procedures:</a:t>
            </a:r>
          </a:p>
          <a:p>
            <a:pPr lvl="2"/>
            <a:r>
              <a:rPr lang="en-US" dirty="0" smtClean="0"/>
              <a:t>(1) caseworker discusses matter with recipient</a:t>
            </a:r>
          </a:p>
          <a:p>
            <a:pPr lvl="2"/>
            <a:r>
              <a:rPr lang="en-US" dirty="0" smtClean="0"/>
              <a:t>(2) if caseworker determines ineligibility, recommends termination of aid to supervisor</a:t>
            </a:r>
          </a:p>
          <a:p>
            <a:pPr lvl="2"/>
            <a:r>
              <a:rPr lang="en-US" dirty="0" smtClean="0"/>
              <a:t>(3) recipient notified in writing of recommendation and that he/she has seven (7) days to request review by a higher official, and may submit a written statement</a:t>
            </a:r>
          </a:p>
          <a:p>
            <a:pPr lvl="2"/>
            <a:r>
              <a:rPr lang="en-US" b="1" dirty="0" smtClean="0"/>
              <a:t>(4) if reviewing official upholds termination, aid stops immediately</a:t>
            </a:r>
            <a:br>
              <a:rPr lang="en-US" b="1" dirty="0" smtClean="0"/>
            </a:br>
            <a:r>
              <a:rPr lang="en-US" b="1" dirty="0" smtClean="0"/>
              <a:t>------------------- benefits end -------------------</a:t>
            </a:r>
          </a:p>
          <a:p>
            <a:pPr lvl="2"/>
            <a:r>
              <a:rPr lang="en-US" dirty="0" smtClean="0"/>
              <a:t>(5) termination notice indicates a “post-termination” hearing may be requested, including adversarial “trial” procedures, before an independent state hearing officer</a:t>
            </a:r>
            <a:endParaRPr lang="en-US" dirty="0" smtClean="0"/>
          </a:p>
          <a:p>
            <a:pPr lvl="3"/>
            <a:r>
              <a:rPr lang="en-US" dirty="0" smtClean="0"/>
              <a:t>If decision overturned, aid resumes immediately with retroactive payments</a:t>
            </a:r>
          </a:p>
          <a:p>
            <a:pPr lvl="2"/>
            <a:r>
              <a:rPr lang="en-US" dirty="0" smtClean="0"/>
              <a:t>(6) if termination is upheld, recipient may seek judicial review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Goldberg v. Kelly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Issue:  does the Due Process Clause require a </a:t>
            </a:r>
            <a:r>
              <a:rPr lang="en-US" u="sng" dirty="0" smtClean="0"/>
              <a:t>pre-termination</a:t>
            </a:r>
            <a:r>
              <a:rPr lang="en-US" dirty="0" smtClean="0"/>
              <a:t> </a:t>
            </a:r>
            <a:r>
              <a:rPr lang="en-US" dirty="0" smtClean="0"/>
              <a:t>evidentiary hearing required before termination of benefits?</a:t>
            </a:r>
          </a:p>
          <a:p>
            <a:r>
              <a:rPr lang="en-US" dirty="0" smtClean="0"/>
              <a:t>Holding:  Yes, a pre-termination hearing is required</a:t>
            </a:r>
          </a:p>
          <a:p>
            <a:pPr lvl="1"/>
            <a:r>
              <a:rPr lang="en-US" dirty="0" smtClean="0"/>
              <a:t>Hearing need not rise to level of judicial or quasi-judicial trial</a:t>
            </a:r>
          </a:p>
          <a:p>
            <a:pPr lvl="1"/>
            <a:r>
              <a:rPr lang="en-US" dirty="0" smtClean="0"/>
              <a:t>Has one primary function:  to produce an initial determination which protects against erroneous termination of benefits</a:t>
            </a:r>
          </a:p>
          <a:p>
            <a:pPr lvl="1"/>
            <a:r>
              <a:rPr lang="en-US" dirty="0" smtClean="0"/>
              <a:t>Complete record and comprehensive opinion </a:t>
            </a:r>
            <a:r>
              <a:rPr lang="en-US" u="sng" dirty="0" smtClean="0"/>
              <a:t>not</a:t>
            </a:r>
            <a:r>
              <a:rPr lang="en-US" dirty="0" smtClean="0"/>
              <a:t> required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Goldberg v. Kelly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Reasoning:</a:t>
            </a:r>
          </a:p>
          <a:p>
            <a:pPr lvl="1"/>
            <a:r>
              <a:rPr lang="en-US" dirty="0" smtClean="0"/>
              <a:t>Welfare </a:t>
            </a:r>
            <a:r>
              <a:rPr lang="en-US" dirty="0" smtClean="0"/>
              <a:t>provides the means of basic subsistence while awaiting review</a:t>
            </a:r>
          </a:p>
          <a:p>
            <a:pPr lvl="2"/>
            <a:r>
              <a:rPr lang="en-US" dirty="0" smtClean="0"/>
              <a:t>“For qualified recipients, welfare provides the means to obtain essential food, clothing, housing, and medical care.”  (CB 837)</a:t>
            </a:r>
          </a:p>
          <a:p>
            <a:pPr lvl="2"/>
            <a:r>
              <a:rPr lang="en-US" dirty="0" smtClean="0"/>
              <a:t>“Thus the crucial factor in this content . . . [distinguished from other contexts] . . . is that termination of aid pending resolution of a controversy over eligibility may deprive an </a:t>
            </a:r>
            <a:r>
              <a:rPr lang="en-US" i="1" dirty="0" smtClean="0"/>
              <a:t>eligible</a:t>
            </a:r>
            <a:r>
              <a:rPr lang="en-US" dirty="0" smtClean="0"/>
              <a:t> recipient of the very means by which to live while he waits.”  (CB 837)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Goldberg v. Kelly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Reasoning (</a:t>
            </a:r>
            <a:r>
              <a:rPr lang="en-US" dirty="0" err="1" smtClean="0"/>
              <a:t>con’t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While pre-termination hearing need not be “judicial” or “quasi-judicial”, certain requirements exist:</a:t>
            </a:r>
          </a:p>
          <a:p>
            <a:pPr lvl="2"/>
            <a:r>
              <a:rPr lang="en-US" dirty="0" smtClean="0"/>
              <a:t>In-person hearing before official who makes final determination</a:t>
            </a:r>
          </a:p>
          <a:p>
            <a:pPr lvl="2"/>
            <a:r>
              <a:rPr lang="en-US" dirty="0" smtClean="0"/>
              <a:t>Representation by counsel</a:t>
            </a:r>
          </a:p>
          <a:p>
            <a:pPr lvl="2"/>
            <a:r>
              <a:rPr lang="en-US" dirty="0" smtClean="0"/>
              <a:t>Oral presentation, cross-examination/confrontation of witnesses</a:t>
            </a:r>
          </a:p>
          <a:p>
            <a:pPr lvl="2"/>
            <a:r>
              <a:rPr lang="en-US" dirty="0" err="1" smtClean="0"/>
              <a:t>Decisionmaker’s</a:t>
            </a:r>
            <a:r>
              <a:rPr lang="en-US" dirty="0" smtClean="0"/>
              <a:t> conclusions must rest on legal rules and evidence presented at hearing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The city’s procedures presently do not permit recipients to </a:t>
            </a:r>
            <a:r>
              <a:rPr lang="en-US" dirty="0" smtClean="0"/>
              <a:t>appear personally </a:t>
            </a:r>
            <a:r>
              <a:rPr lang="en-US" dirty="0" smtClean="0"/>
              <a:t>with or without counsel before the official who finally </a:t>
            </a:r>
            <a:r>
              <a:rPr lang="en-US" dirty="0" smtClean="0"/>
              <a:t>determines continued </a:t>
            </a:r>
            <a:r>
              <a:rPr lang="en-US" dirty="0" smtClean="0"/>
              <a:t>eligibility. Thus a recipient is not permitted to </a:t>
            </a:r>
            <a:r>
              <a:rPr lang="en-US" dirty="0" smtClean="0"/>
              <a:t>present evidence </a:t>
            </a:r>
            <a:r>
              <a:rPr lang="en-US" dirty="0" smtClean="0"/>
              <a:t>to that official orally, or to confront or cross-examine </a:t>
            </a:r>
            <a:r>
              <a:rPr lang="en-US" dirty="0" smtClean="0"/>
              <a:t>adverse witnesses</a:t>
            </a:r>
            <a:r>
              <a:rPr lang="en-US" dirty="0" smtClean="0"/>
              <a:t>. These omissions are fatal to the constitutional adequacy of </a:t>
            </a:r>
            <a:r>
              <a:rPr lang="en-US" dirty="0" smtClean="0"/>
              <a:t>the procedures.” (CB 840)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Mathews v. Eldridge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Mathews v. Eldridge</a:t>
            </a:r>
            <a:r>
              <a:rPr lang="en-US" dirty="0" smtClean="0"/>
              <a:t> (1976)</a:t>
            </a:r>
          </a:p>
          <a:p>
            <a:r>
              <a:rPr lang="en-US" dirty="0" smtClean="0"/>
              <a:t>Background:</a:t>
            </a:r>
          </a:p>
          <a:p>
            <a:pPr lvl="1"/>
            <a:r>
              <a:rPr lang="en-US" dirty="0" smtClean="0"/>
              <a:t>Social Security Disability Insurance provides income benefits to individuals who are unable to work during periods when they are totally disabled</a:t>
            </a:r>
          </a:p>
          <a:p>
            <a:pPr lvl="1"/>
            <a:r>
              <a:rPr lang="en-US" dirty="0" smtClean="0"/>
              <a:t>Eldridge previously had been classified as totally disabled and was receiving these benefits</a:t>
            </a:r>
          </a:p>
          <a:p>
            <a:pPr lvl="1"/>
            <a:r>
              <a:rPr lang="en-US" dirty="0" smtClean="0"/>
              <a:t>In 1972 Eldridge was notified that a tentative determination had been made he was no longer disabled</a:t>
            </a:r>
          </a:p>
          <a:p>
            <a:pPr lvl="2"/>
            <a:r>
              <a:rPr lang="en-US" dirty="0" smtClean="0"/>
              <a:t>This determination was based on his responses to a periodic questionnaire administered by the agency and on medical reports from his treating physicians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Mathews v. Eldridge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Notice to Eldridge included an explanation of the reasoning and a notice that he had a reasonable time in which to submit additional information</a:t>
            </a:r>
          </a:p>
          <a:p>
            <a:pPr lvl="2"/>
            <a:r>
              <a:rPr lang="en-US" dirty="0" smtClean="0"/>
              <a:t>Eldridge responded with additional information, disputing one of the medical findings</a:t>
            </a:r>
          </a:p>
          <a:p>
            <a:pPr lvl="1"/>
            <a:r>
              <a:rPr lang="en-US" dirty="0" smtClean="0"/>
              <a:t>The (state) agency then made its final determination to terminate his benefits</a:t>
            </a:r>
          </a:p>
          <a:p>
            <a:pPr lvl="1"/>
            <a:r>
              <a:rPr lang="en-US" dirty="0" smtClean="0"/>
              <a:t>The (Federal) Social Security Administration (SSA) accepted this determination and notified Eldridge his benefits would be terminated</a:t>
            </a:r>
          </a:p>
          <a:p>
            <a:pPr lvl="2"/>
            <a:r>
              <a:rPr lang="en-US" dirty="0" smtClean="0"/>
              <a:t>Notice included that Eldridge had the right to seek reconsideration post-termination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1376</TotalTime>
  <Words>986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Administrative Law</vt:lpstr>
      <vt:lpstr>Administrative Law</vt:lpstr>
      <vt:lpstr>Procedural Due Process</vt:lpstr>
      <vt:lpstr>Goldberg v. Kelly</vt:lpstr>
      <vt:lpstr>Goldberg v. Kelly</vt:lpstr>
      <vt:lpstr>Goldberg v. Kelly</vt:lpstr>
      <vt:lpstr>Goldberg v. Kelly</vt:lpstr>
      <vt:lpstr>Goldberg v. Kelly</vt:lpstr>
      <vt:lpstr>Mathews v. Eldridge</vt:lpstr>
      <vt:lpstr>Mathews v. Eldridge</vt:lpstr>
      <vt:lpstr>Mathews v. Eldridge</vt:lpstr>
      <vt:lpstr>Mathews v. Eldridge</vt:lpstr>
      <vt:lpstr>Mathews v. Eldridge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140</cp:revision>
  <dcterms:created xsi:type="dcterms:W3CDTF">2014-12-10T08:26:06Z</dcterms:created>
  <dcterms:modified xsi:type="dcterms:W3CDTF">2014-12-11T07:22:41Z</dcterms:modified>
</cp:coreProperties>
</file>